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2" r:id="rId6"/>
    <p:sldId id="263" r:id="rId7"/>
    <p:sldId id="260" r:id="rId8"/>
    <p:sldId id="261"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6218" autoAdjust="0"/>
  </p:normalViewPr>
  <p:slideViewPr>
    <p:cSldViewPr>
      <p:cViewPr varScale="1">
        <p:scale>
          <a:sx n="34" d="100"/>
          <a:sy n="34" d="100"/>
        </p:scale>
        <p:origin x="-217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BDE5C-6DFF-4B4E-88C2-F3E10A37E067}" type="datetimeFigureOut">
              <a:rPr lang="en-US" smtClean="0"/>
              <a:t>7/22/2016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DD2CA8-D0D3-4BA6-8915-9EE1F02F2028}" type="slidenum">
              <a:rPr lang="en-US" smtClean="0"/>
              <a:t>‹#›</a:t>
            </a:fld>
            <a:endParaRPr lang="en-US"/>
          </a:p>
        </p:txBody>
      </p:sp>
    </p:spTree>
    <p:extLst>
      <p:ext uri="{BB962C8B-B14F-4D97-AF65-F5344CB8AC3E}">
        <p14:creationId xmlns:p14="http://schemas.microsoft.com/office/powerpoint/2010/main" val="880075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KFEST is a time for learning and growing.  A time of </a:t>
            </a:r>
            <a:r>
              <a:rPr lang="en-US" sz="1200" kern="1200" dirty="0" err="1" smtClean="0">
                <a:solidFill>
                  <a:schemeClr val="tx1"/>
                </a:solidFill>
                <a:effectLst/>
                <a:latin typeface="+mn-lt"/>
                <a:ea typeface="+mn-ea"/>
                <a:cs typeface="+mn-cs"/>
              </a:rPr>
              <a:t>comradery</a:t>
            </a:r>
            <a:r>
              <a:rPr lang="en-US" sz="1200" kern="1200" dirty="0" smtClean="0">
                <a:solidFill>
                  <a:schemeClr val="tx1"/>
                </a:solidFill>
                <a:effectLst/>
                <a:latin typeface="+mn-lt"/>
                <a:ea typeface="+mn-ea"/>
                <a:cs typeface="+mn-cs"/>
              </a:rPr>
              <a:t> and sharing.  A communal experience to be had by all.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would bring me no pleasure or satisfaction to see strife and disagreement introduced, nor do I want to be the one to do so.  However, there is a rising situation.  Dare I say a conspiracy!  Unknown by most, and facilitated by the few.</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presentation I will expose this situation through cold, hard, undeniable logic and facts.  These are the hidden dangers and misinformation that is so-called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8EDD2CA8-D0D3-4BA6-8915-9EE1F02F2028}" type="slidenum">
              <a:rPr lang="en-US" smtClean="0"/>
              <a:t>1</a:t>
            </a:fld>
            <a:endParaRPr lang="en-US"/>
          </a:p>
        </p:txBody>
      </p:sp>
    </p:spTree>
    <p:extLst>
      <p:ext uri="{BB962C8B-B14F-4D97-AF65-F5344CB8AC3E}">
        <p14:creationId xmlns:p14="http://schemas.microsoft.com/office/powerpoint/2010/main" val="289072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Prices are </a:t>
            </a:r>
            <a:r>
              <a:rPr lang="en-US" sz="1200" b="1" kern="1200" cap="all" baseline="0" dirty="0" smtClean="0">
                <a:solidFill>
                  <a:schemeClr val="tx1"/>
                </a:solidFill>
                <a:effectLst/>
                <a:latin typeface="+mn-lt"/>
                <a:ea typeface="+mn-ea"/>
                <a:cs typeface="+mn-cs"/>
              </a:rPr>
              <a:t>effected</a:t>
            </a:r>
            <a:r>
              <a:rPr lang="en-US" sz="1200" kern="1200" dirty="0" smtClean="0">
                <a:solidFill>
                  <a:schemeClr val="tx1"/>
                </a:solidFill>
                <a:effectLst/>
                <a:latin typeface="+mn-lt"/>
                <a:ea typeface="+mn-ea"/>
                <a:cs typeface="+mn-cs"/>
              </a:rPr>
              <a:t> when items are </a:t>
            </a:r>
            <a:r>
              <a:rPr lang="en-US" sz="1200" kern="1200" dirty="0" err="1" smtClean="0">
                <a:solidFill>
                  <a:schemeClr val="tx1"/>
                </a:solidFill>
                <a:effectLst/>
                <a:latin typeface="+mn-lt"/>
                <a:ea typeface="+mn-ea"/>
                <a:cs typeface="+mn-cs"/>
              </a:rPr>
              <a:t>Retrobrighted</a:t>
            </a:r>
            <a:r>
              <a:rPr lang="en-US" sz="1200" kern="1200" dirty="0" smtClean="0">
                <a:solidFill>
                  <a:schemeClr val="tx1"/>
                </a:solidFill>
                <a:effectLst/>
                <a:latin typeface="+mn-lt"/>
                <a:ea typeface="+mn-ea"/>
                <a:cs typeface="+mn-cs"/>
              </a:rPr>
              <a:t>.  They </a:t>
            </a:r>
            <a:r>
              <a:rPr lang="en-US" sz="1200" b="1" kern="1200" cap="all" baseline="0" dirty="0" smtClean="0">
                <a:solidFill>
                  <a:schemeClr val="tx1"/>
                </a:solidFill>
                <a:effectLst/>
                <a:latin typeface="+mn-lt"/>
                <a:ea typeface="+mn-ea"/>
                <a:cs typeface="+mn-cs"/>
              </a:rPr>
              <a:t>ALWAYS</a:t>
            </a:r>
            <a:r>
              <a:rPr lang="en-US" sz="1200" kern="1200" dirty="0" smtClean="0">
                <a:solidFill>
                  <a:schemeClr val="tx1"/>
                </a:solidFill>
                <a:effectLst/>
                <a:latin typeface="+mn-lt"/>
                <a:ea typeface="+mn-ea"/>
                <a:cs typeface="+mn-cs"/>
              </a:rPr>
              <a:t> loose value!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Yellowing is a ploy from Apple to make you want to buy newer Macs, much like their early </a:t>
            </a:r>
            <a:r>
              <a:rPr lang="en-US" sz="1200" kern="1200" dirty="0" err="1" smtClean="0">
                <a:solidFill>
                  <a:schemeClr val="tx1"/>
                </a:solidFill>
                <a:effectLst/>
                <a:latin typeface="+mn-lt"/>
                <a:ea typeface="+mn-ea"/>
                <a:cs typeface="+mn-cs"/>
              </a:rPr>
              <a:t>unreplaceable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iPOD</a:t>
            </a:r>
            <a:r>
              <a:rPr lang="en-US" sz="1200" kern="1200" dirty="0" smtClean="0">
                <a:solidFill>
                  <a:schemeClr val="tx1"/>
                </a:solidFill>
                <a:effectLst/>
                <a:latin typeface="+mn-lt"/>
                <a:ea typeface="+mn-ea"/>
                <a:cs typeface="+mn-cs"/>
              </a:rPr>
              <a:t> battery was a ploy to buy newer </a:t>
            </a:r>
            <a:r>
              <a:rPr lang="en-US" sz="1200" kern="1200" dirty="0" err="1" smtClean="0">
                <a:solidFill>
                  <a:schemeClr val="tx1"/>
                </a:solidFill>
                <a:effectLst/>
                <a:latin typeface="+mn-lt"/>
                <a:ea typeface="+mn-ea"/>
                <a:cs typeface="+mn-cs"/>
              </a:rPr>
              <a:t>iPODs</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is also recommended by those heavily invested in the Apple II futures market.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Have you even seen original an Apple II system from 1977 </a:t>
            </a:r>
            <a:r>
              <a:rPr lang="en-US" sz="1200" kern="1200" dirty="0" err="1" smtClean="0">
                <a:solidFill>
                  <a:schemeClr val="tx1"/>
                </a:solidFill>
                <a:effectLst/>
                <a:latin typeface="+mn-lt"/>
                <a:ea typeface="+mn-ea"/>
                <a:cs typeface="+mn-cs"/>
              </a:rPr>
              <a:t>retrobrighted</a:t>
            </a:r>
            <a:r>
              <a:rPr lang="en-US" sz="1200" kern="1200" dirty="0" smtClean="0">
                <a:solidFill>
                  <a:schemeClr val="tx1"/>
                </a:solidFill>
                <a:effectLst/>
                <a:latin typeface="+mn-lt"/>
                <a:ea typeface="+mn-ea"/>
                <a:cs typeface="+mn-cs"/>
              </a:rPr>
              <a:t>?  Of course not!  Don’t be fooled people!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graph shows the market value of all 2016 Sales from eBay.</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Original </a:t>
            </a:r>
            <a:r>
              <a:rPr lang="en-US" sz="1200" kern="1200" dirty="0" err="1" smtClean="0">
                <a:solidFill>
                  <a:schemeClr val="tx1"/>
                </a:solidFill>
                <a:effectLst/>
                <a:latin typeface="+mn-lt"/>
                <a:ea typeface="+mn-ea"/>
                <a:cs typeface="+mn-cs"/>
              </a:rPr>
              <a:t>IIe</a:t>
            </a:r>
            <a:r>
              <a:rPr lang="en-US" sz="1200" kern="1200" dirty="0" smtClean="0">
                <a:solidFill>
                  <a:schemeClr val="tx1"/>
                </a:solidFill>
                <a:effectLst/>
                <a:latin typeface="+mn-lt"/>
                <a:ea typeface="+mn-ea"/>
                <a:cs typeface="+mn-cs"/>
              </a:rPr>
              <a:t> $250.  </a:t>
            </a:r>
            <a:r>
              <a:rPr lang="en-US" sz="1200" kern="1200" dirty="0" err="1" smtClean="0">
                <a:solidFill>
                  <a:schemeClr val="tx1"/>
                </a:solidFill>
                <a:effectLst/>
                <a:latin typeface="+mn-lt"/>
                <a:ea typeface="+mn-ea"/>
                <a:cs typeface="+mn-cs"/>
              </a:rPr>
              <a:t>Retrobrighted</a:t>
            </a:r>
            <a:r>
              <a:rPr lang="en-US" sz="1200" kern="1200" dirty="0" smtClean="0">
                <a:solidFill>
                  <a:schemeClr val="tx1"/>
                </a:solidFill>
                <a:effectLst/>
                <a:latin typeface="+mn-lt"/>
                <a:ea typeface="+mn-ea"/>
                <a:cs typeface="+mn-cs"/>
              </a:rPr>
              <a:t> $50. (pointer)</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Original </a:t>
            </a:r>
            <a:r>
              <a:rPr lang="en-US" sz="1200" kern="1200" dirty="0" err="1" smtClean="0">
                <a:solidFill>
                  <a:schemeClr val="tx1"/>
                </a:solidFill>
                <a:effectLst/>
                <a:latin typeface="+mn-lt"/>
                <a:ea typeface="+mn-ea"/>
                <a:cs typeface="+mn-cs"/>
              </a:rPr>
              <a:t>IIgs</a:t>
            </a:r>
            <a:r>
              <a:rPr lang="en-US" sz="1200" kern="1200" dirty="0" smtClean="0">
                <a:solidFill>
                  <a:schemeClr val="tx1"/>
                </a:solidFill>
                <a:effectLst/>
                <a:latin typeface="+mn-lt"/>
                <a:ea typeface="+mn-ea"/>
                <a:cs typeface="+mn-cs"/>
              </a:rPr>
              <a:t> $450.  </a:t>
            </a:r>
            <a:r>
              <a:rPr lang="en-US" sz="1200" kern="1200" dirty="0" err="1" smtClean="0">
                <a:solidFill>
                  <a:schemeClr val="tx1"/>
                </a:solidFill>
                <a:effectLst/>
                <a:latin typeface="+mn-lt"/>
                <a:ea typeface="+mn-ea"/>
                <a:cs typeface="+mn-cs"/>
              </a:rPr>
              <a:t>Retrobrighted</a:t>
            </a:r>
            <a:r>
              <a:rPr lang="en-US" sz="1200" kern="1200" dirty="0" smtClean="0">
                <a:solidFill>
                  <a:schemeClr val="tx1"/>
                </a:solidFill>
                <a:effectLst/>
                <a:latin typeface="+mn-lt"/>
                <a:ea typeface="+mn-ea"/>
                <a:cs typeface="+mn-cs"/>
              </a:rPr>
              <a:t> $85.</a:t>
            </a:r>
          </a:p>
        </p:txBody>
      </p:sp>
      <p:sp>
        <p:nvSpPr>
          <p:cNvPr id="4" name="Slide Number Placeholder 3"/>
          <p:cNvSpPr>
            <a:spLocks noGrp="1"/>
          </p:cNvSpPr>
          <p:nvPr>
            <p:ph type="sldNum" sz="quarter" idx="10"/>
          </p:nvPr>
        </p:nvSpPr>
        <p:spPr/>
        <p:txBody>
          <a:bodyPr/>
          <a:lstStyle/>
          <a:p>
            <a:fld id="{8EDD2CA8-D0D3-4BA6-8915-9EE1F02F2028}" type="slidenum">
              <a:rPr lang="en-US" smtClean="0"/>
              <a:t>10</a:t>
            </a:fld>
            <a:endParaRPr lang="en-US"/>
          </a:p>
        </p:txBody>
      </p:sp>
    </p:spTree>
    <p:extLst>
      <p:ext uri="{BB962C8B-B14F-4D97-AF65-F5344CB8AC3E}">
        <p14:creationId xmlns:p14="http://schemas.microsoft.com/office/powerpoint/2010/main" val="11475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Some have asked “Is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hazardous?”  Well this depends on your definition of “hazardous”.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Terrorism, alien abductions, sharks, and even the tub in your own bathroom – None of these compare to the possible </a:t>
            </a:r>
            <a:r>
              <a:rPr lang="en-US" sz="1200" b="1" kern="1200" dirty="0" smtClean="0">
                <a:solidFill>
                  <a:schemeClr val="tx1"/>
                </a:solidFill>
                <a:effectLst/>
                <a:latin typeface="+mn-lt"/>
                <a:ea typeface="+mn-ea"/>
                <a:cs typeface="+mn-cs"/>
              </a:rPr>
              <a:t>and probable</a:t>
            </a:r>
            <a:r>
              <a:rPr lang="en-US" sz="1200" kern="1200" dirty="0" smtClean="0">
                <a:solidFill>
                  <a:schemeClr val="tx1"/>
                </a:solidFill>
                <a:effectLst/>
                <a:latin typeface="+mn-lt"/>
                <a:ea typeface="+mn-ea"/>
                <a:cs typeface="+mn-cs"/>
              </a:rPr>
              <a:t> hazard that is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government spent billions creating Homeland Security to protect us all from the dangers of Terrorism.  Yet statically you have a higher chance of being maimed or killed while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Yet </a:t>
            </a:r>
            <a:r>
              <a:rPr lang="en-US" sz="1200" b="1" kern="1200" dirty="0" smtClean="0">
                <a:solidFill>
                  <a:schemeClr val="tx1"/>
                </a:solidFill>
                <a:effectLst/>
                <a:latin typeface="+mn-lt"/>
                <a:ea typeface="+mn-ea"/>
                <a:cs typeface="+mn-cs"/>
              </a:rPr>
              <a:t>NOTHING </a:t>
            </a:r>
            <a:r>
              <a:rPr lang="en-US" sz="1200" kern="1200" dirty="0" smtClean="0">
                <a:solidFill>
                  <a:schemeClr val="tx1"/>
                </a:solidFill>
                <a:effectLst/>
                <a:latin typeface="+mn-lt"/>
                <a:ea typeface="+mn-ea"/>
                <a:cs typeface="+mn-cs"/>
              </a:rPr>
              <a:t>has been spent to protect or inform you about the very real hazards of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chemicals used for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consists of </a:t>
            </a:r>
            <a:r>
              <a:rPr lang="en-US" sz="1200" b="1" kern="1200" cap="all" baseline="0" dirty="0" smtClean="0">
                <a:solidFill>
                  <a:schemeClr val="tx1"/>
                </a:solidFill>
                <a:effectLst/>
                <a:latin typeface="+mn-lt"/>
                <a:ea typeface="+mn-ea"/>
                <a:cs typeface="+mn-cs"/>
              </a:rPr>
              <a:t>hydrogen</a:t>
            </a:r>
            <a:r>
              <a:rPr lang="en-US" sz="1200" kern="1200" dirty="0" smtClean="0">
                <a:solidFill>
                  <a:schemeClr val="tx1"/>
                </a:solidFill>
                <a:effectLst/>
                <a:latin typeface="+mn-lt"/>
                <a:ea typeface="+mn-ea"/>
                <a:cs typeface="+mn-cs"/>
              </a:rPr>
              <a:t> peroxide, a small amount of the "active </a:t>
            </a:r>
            <a:r>
              <a:rPr lang="en-US" sz="1200" b="1" kern="1200" cap="all" baseline="0" dirty="0" smtClean="0">
                <a:solidFill>
                  <a:schemeClr val="tx1"/>
                </a:solidFill>
                <a:effectLst/>
                <a:latin typeface="+mn-lt"/>
                <a:ea typeface="+mn-ea"/>
                <a:cs typeface="+mn-cs"/>
              </a:rPr>
              <a:t>oxygen</a:t>
            </a:r>
            <a:r>
              <a:rPr lang="en-US" sz="1200" kern="1200" dirty="0" smtClean="0">
                <a:solidFill>
                  <a:schemeClr val="tx1"/>
                </a:solidFill>
                <a:effectLst/>
                <a:latin typeface="+mn-lt"/>
                <a:ea typeface="+mn-ea"/>
                <a:cs typeface="+mn-cs"/>
              </a:rPr>
              <a:t>" laundry booster as a catalyst, and a </a:t>
            </a:r>
            <a:r>
              <a:rPr lang="en-US" sz="1200" b="1" kern="1200" cap="all" baseline="0" dirty="0" smtClean="0">
                <a:solidFill>
                  <a:schemeClr val="tx1"/>
                </a:solidFill>
                <a:effectLst/>
                <a:latin typeface="+mn-lt"/>
                <a:ea typeface="+mn-ea"/>
                <a:cs typeface="+mn-cs"/>
              </a:rPr>
              <a:t>Ultraviolet</a:t>
            </a:r>
            <a:r>
              <a:rPr lang="en-US" sz="1200" kern="1200" dirty="0" smtClean="0">
                <a:solidFill>
                  <a:schemeClr val="tx1"/>
                </a:solidFill>
                <a:effectLst/>
                <a:latin typeface="+mn-lt"/>
                <a:ea typeface="+mn-ea"/>
                <a:cs typeface="+mn-cs"/>
              </a:rPr>
              <a:t> light source.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First, let’s look at what </a:t>
            </a:r>
            <a:r>
              <a:rPr lang="en-US" sz="1200" b="1" kern="1200" cap="all" baseline="0" dirty="0" smtClean="0">
                <a:solidFill>
                  <a:schemeClr val="tx1"/>
                </a:solidFill>
                <a:effectLst/>
                <a:latin typeface="+mn-lt"/>
                <a:ea typeface="+mn-ea"/>
                <a:cs typeface="+mn-cs"/>
              </a:rPr>
              <a:t>Hydrogen</a:t>
            </a:r>
            <a:r>
              <a:rPr lang="en-US" sz="1200" b="0" kern="1200" baseline="0" dirty="0" smtClean="0">
                <a:solidFill>
                  <a:schemeClr val="tx1"/>
                </a:solidFill>
                <a:effectLst/>
                <a:latin typeface="+mn-lt"/>
                <a:ea typeface="+mn-ea"/>
                <a:cs typeface="+mn-cs"/>
              </a:rPr>
              <a:t> is</a:t>
            </a:r>
            <a:r>
              <a:rPr lang="en-US" sz="1200" kern="1200" dirty="0" smtClean="0">
                <a:solidFill>
                  <a:schemeClr val="tx1"/>
                </a:solidFill>
                <a:effectLst/>
                <a:latin typeface="+mn-lt"/>
                <a:ea typeface="+mn-ea"/>
                <a:cs typeface="+mn-cs"/>
              </a:rPr>
              <a:t>.  It’s an element.  It makes up stars which burn </a:t>
            </a:r>
            <a:r>
              <a:rPr lang="en-US" sz="1200" b="1" kern="1200" cap="all" baseline="0" dirty="0" smtClean="0">
                <a:solidFill>
                  <a:schemeClr val="tx1"/>
                </a:solidFill>
                <a:effectLst/>
                <a:latin typeface="+mn-lt"/>
                <a:ea typeface="+mn-ea"/>
                <a:cs typeface="+mn-cs"/>
              </a:rPr>
              <a:t>at millions of degrees</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also a flammable or explosive gas when mixed with </a:t>
            </a:r>
            <a:r>
              <a:rPr lang="en-US" sz="1200" b="1" kern="1200" cap="all" baseline="0" dirty="0" smtClean="0">
                <a:solidFill>
                  <a:schemeClr val="tx1"/>
                </a:solidFill>
                <a:effectLst/>
                <a:latin typeface="+mn-lt"/>
                <a:ea typeface="+mn-ea"/>
                <a:cs typeface="+mn-cs"/>
              </a:rPr>
              <a:t>oxygen</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Let’s now examine UV light.  As we all know it causes skin cancer.  I’m pretty sure </a:t>
            </a:r>
            <a:r>
              <a:rPr lang="en-US" sz="1200" b="1" kern="1200" cap="all" baseline="0" dirty="0" smtClean="0">
                <a:solidFill>
                  <a:schemeClr val="tx1"/>
                </a:solidFill>
                <a:effectLst/>
                <a:latin typeface="+mn-lt"/>
                <a:ea typeface="+mn-ea"/>
                <a:cs typeface="+mn-cs"/>
              </a:rPr>
              <a:t>cancer</a:t>
            </a:r>
            <a:r>
              <a:rPr lang="en-US" sz="1200" kern="1200" dirty="0" smtClean="0">
                <a:solidFill>
                  <a:schemeClr val="tx1"/>
                </a:solidFill>
                <a:effectLst/>
                <a:latin typeface="+mn-lt"/>
                <a:ea typeface="+mn-ea"/>
                <a:cs typeface="+mn-cs"/>
              </a:rPr>
              <a:t> is </a:t>
            </a:r>
            <a:r>
              <a:rPr lang="en-US" sz="1200" b="1" kern="1200" cap="all" baseline="0" dirty="0" smtClean="0">
                <a:solidFill>
                  <a:schemeClr val="tx1"/>
                </a:solidFill>
                <a:effectLst/>
                <a:latin typeface="+mn-lt"/>
                <a:ea typeface="+mn-ea"/>
                <a:cs typeface="+mn-cs"/>
              </a:rPr>
              <a:t>hazardous</a:t>
            </a:r>
            <a:r>
              <a:rPr lang="en-US" sz="1200" kern="1200" dirty="0" smtClean="0">
                <a:solidFill>
                  <a:schemeClr val="tx1"/>
                </a:solidFill>
                <a:effectLst/>
                <a:latin typeface="+mn-lt"/>
                <a:ea typeface="+mn-ea"/>
                <a:cs typeface="+mn-cs"/>
              </a:rPr>
              <a:t> to my health.</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back to the question “Is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hazardous?”  If you consider playing with cancer and explosive elements that burn at millions of degrees “hazardous” – then yes,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is </a:t>
            </a:r>
            <a:r>
              <a:rPr lang="en-US" sz="1200" kern="1200" dirty="0" smtClean="0">
                <a:solidFill>
                  <a:schemeClr val="tx1"/>
                </a:solidFill>
                <a:effectLst/>
                <a:latin typeface="+mn-lt"/>
                <a:ea typeface="+mn-ea"/>
                <a:cs typeface="+mn-cs"/>
              </a:rPr>
              <a:t>possibly </a:t>
            </a:r>
            <a:r>
              <a:rPr lang="en-US" sz="1200" kern="1200" dirty="0" smtClean="0">
                <a:solidFill>
                  <a:schemeClr val="tx1"/>
                </a:solidFill>
                <a:effectLst/>
                <a:latin typeface="+mn-lt"/>
                <a:ea typeface="+mn-ea"/>
                <a:cs typeface="+mn-cs"/>
              </a:rPr>
              <a:t>hazardous.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point out exactly how hazardous, Javier used to have hair before he started</a:t>
            </a:r>
            <a:r>
              <a:rPr lang="en-US" sz="1200" kern="1200" baseline="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And he also used to be Korean!</a:t>
            </a:r>
            <a:endParaRPr lang="en-US" b="1" dirty="0"/>
          </a:p>
        </p:txBody>
      </p:sp>
      <p:sp>
        <p:nvSpPr>
          <p:cNvPr id="4" name="Slide Number Placeholder 3"/>
          <p:cNvSpPr>
            <a:spLocks noGrp="1"/>
          </p:cNvSpPr>
          <p:nvPr>
            <p:ph type="sldNum" sz="quarter" idx="10"/>
          </p:nvPr>
        </p:nvSpPr>
        <p:spPr/>
        <p:txBody>
          <a:bodyPr/>
          <a:lstStyle/>
          <a:p>
            <a:fld id="{8EDD2CA8-D0D3-4BA6-8915-9EE1F02F2028}" type="slidenum">
              <a:rPr lang="en-US" smtClean="0"/>
              <a:t>11</a:t>
            </a:fld>
            <a:endParaRPr lang="en-US"/>
          </a:p>
        </p:txBody>
      </p:sp>
    </p:spTree>
    <p:extLst>
      <p:ext uri="{BB962C8B-B14F-4D97-AF65-F5344CB8AC3E}">
        <p14:creationId xmlns:p14="http://schemas.microsoft.com/office/powerpoint/2010/main" val="377799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Retrobryting</a:t>
            </a:r>
            <a:r>
              <a:rPr lang="en-US" sz="1200" kern="1200" dirty="0" smtClean="0">
                <a:solidFill>
                  <a:schemeClr val="tx1"/>
                </a:solidFill>
                <a:effectLst/>
                <a:latin typeface="+mn-lt"/>
                <a:ea typeface="+mn-ea"/>
                <a:cs typeface="+mn-cs"/>
              </a:rPr>
              <a:t> is </a:t>
            </a:r>
            <a:r>
              <a:rPr lang="en-US" sz="1200" b="1" kern="1200" cap="all" baseline="0" dirty="0" smtClean="0">
                <a:solidFill>
                  <a:schemeClr val="tx1"/>
                </a:solidFill>
                <a:effectLst/>
                <a:latin typeface="+mn-lt"/>
                <a:ea typeface="+mn-ea"/>
                <a:cs typeface="+mn-cs"/>
              </a:rPr>
              <a:t>mutilation</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Plain and simple – mutilation.  You are using chemicals to forcefully remove your Apple’s natural coloring.</a:t>
            </a:r>
          </a:p>
          <a:p>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Retrobryting</a:t>
            </a:r>
            <a:r>
              <a:rPr lang="en-US" sz="1200" kern="1200" dirty="0" smtClean="0">
                <a:solidFill>
                  <a:schemeClr val="tx1"/>
                </a:solidFill>
                <a:effectLst/>
                <a:latin typeface="+mn-lt"/>
                <a:ea typeface="+mn-ea"/>
                <a:cs typeface="+mn-cs"/>
              </a:rPr>
              <a:t> is also </a:t>
            </a:r>
            <a:r>
              <a:rPr lang="en-US" sz="1200" b="1" kern="1200" cap="all" baseline="0" dirty="0" smtClean="0">
                <a:solidFill>
                  <a:schemeClr val="tx1"/>
                </a:solidFill>
                <a:effectLst/>
                <a:latin typeface="+mn-lt"/>
                <a:ea typeface="+mn-ea"/>
                <a:cs typeface="+mn-cs"/>
              </a:rPr>
              <a:t>discriminatory</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Really Apples have yellowing.  They have been loved and used, not packed away in some temperature controlled storage unit.  This yellow-shaming culture rampant in the Apple II Community, and facilitated by the few, needs to stop!</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should all now call </a:t>
            </a:r>
            <a:r>
              <a:rPr lang="en-US" sz="1200" kern="1200" dirty="0" err="1" smtClean="0">
                <a:solidFill>
                  <a:schemeClr val="tx1"/>
                </a:solidFill>
                <a:effectLst/>
                <a:latin typeface="+mn-lt"/>
                <a:ea typeface="+mn-ea"/>
                <a:cs typeface="+mn-cs"/>
              </a:rPr>
              <a:t>Retrobryting</a:t>
            </a:r>
            <a:r>
              <a:rPr lang="en-US" sz="1200" kern="1200" dirty="0" smtClean="0">
                <a:solidFill>
                  <a:schemeClr val="tx1"/>
                </a:solidFill>
                <a:effectLst/>
                <a:latin typeface="+mn-lt"/>
                <a:ea typeface="+mn-ea"/>
                <a:cs typeface="+mn-cs"/>
              </a:rPr>
              <a:t> the “RB-Word”.  I identify as a Yellowed-Apple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American and find the term “</a:t>
            </a:r>
            <a:r>
              <a:rPr lang="en-US" sz="1200" b="1" kern="1200" cap="all" baseline="0" dirty="0" err="1" smtClean="0">
                <a:solidFill>
                  <a:schemeClr val="tx1"/>
                </a:solidFill>
                <a:effectLst/>
                <a:latin typeface="+mn-lt"/>
                <a:ea typeface="+mn-ea"/>
                <a:cs typeface="+mn-cs"/>
              </a:rPr>
              <a:t>Retrobryting</a:t>
            </a:r>
            <a:r>
              <a:rPr lang="en-US" sz="1200" kern="1200" dirty="0" smtClean="0">
                <a:solidFill>
                  <a:schemeClr val="tx1"/>
                </a:solidFill>
                <a:effectLst/>
                <a:latin typeface="+mn-lt"/>
                <a:ea typeface="+mn-ea"/>
                <a:cs typeface="+mn-cs"/>
              </a:rPr>
              <a:t>” offensive as I’m sure many Yellowed-Apple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Americans in the audience with us today, and also watching us on the internets also find the term offensive.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Ok, enough attacking the attackers.  I apologize for the perceived negativity so far, but this is something very close to my heart and soul.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p>
          <a:p>
            <a:endParaRPr lang="en-US" dirty="0"/>
          </a:p>
        </p:txBody>
      </p:sp>
      <p:sp>
        <p:nvSpPr>
          <p:cNvPr id="4" name="Slide Number Placeholder 3"/>
          <p:cNvSpPr>
            <a:spLocks noGrp="1"/>
          </p:cNvSpPr>
          <p:nvPr>
            <p:ph type="sldNum" sz="quarter" idx="10"/>
          </p:nvPr>
        </p:nvSpPr>
        <p:spPr/>
        <p:txBody>
          <a:bodyPr/>
          <a:lstStyle/>
          <a:p>
            <a:fld id="{8EDD2CA8-D0D3-4BA6-8915-9EE1F02F2028}" type="slidenum">
              <a:rPr lang="en-US" smtClean="0"/>
              <a:t>12</a:t>
            </a:fld>
            <a:endParaRPr lang="en-US"/>
          </a:p>
        </p:txBody>
      </p:sp>
    </p:spTree>
    <p:extLst>
      <p:ext uri="{BB962C8B-B14F-4D97-AF65-F5344CB8AC3E}">
        <p14:creationId xmlns:p14="http://schemas.microsoft.com/office/powerpoint/2010/main" val="2396036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How to solve this issue besides ending the discrimination and mutilation?  Plain and simple - </a:t>
            </a:r>
            <a:r>
              <a:rPr lang="en-US" sz="1200" b="1" kern="1200" cap="all" baseline="0" dirty="0" smtClean="0">
                <a:solidFill>
                  <a:schemeClr val="tx1"/>
                </a:solidFill>
                <a:effectLst/>
                <a:latin typeface="+mn-lt"/>
                <a:ea typeface="+mn-ea"/>
                <a:cs typeface="+mn-cs"/>
              </a:rPr>
              <a:t>Patina Restore</a:t>
            </a:r>
            <a:r>
              <a:rPr lang="en-US" sz="1200" b="1"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new product formulated by us to restore your Apple to its original, natural yellowed state.  </a:t>
            </a:r>
            <a:r>
              <a:rPr lang="en-US" sz="1200" b="1" kern="1200" cap="all" baseline="0" dirty="0" smtClean="0">
                <a:solidFill>
                  <a:schemeClr val="tx1"/>
                </a:solidFill>
                <a:effectLst/>
                <a:latin typeface="+mn-lt"/>
                <a:ea typeface="+mn-ea"/>
                <a:cs typeface="+mn-cs"/>
              </a:rPr>
              <a:t>Now only $99.99</a:t>
            </a:r>
            <a:r>
              <a:rPr lang="en-US" sz="1200" b="1" kern="1200" dirty="0" smtClean="0">
                <a:solidFill>
                  <a:schemeClr val="tx1"/>
                </a:solidFill>
                <a:effectLst/>
                <a:latin typeface="+mn-lt"/>
                <a:ea typeface="+mn-ea"/>
                <a:cs typeface="+mn-cs"/>
              </a:rPr>
              <a:t>!</a:t>
            </a:r>
          </a:p>
          <a:p>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Each can is specially formulated with the tears from software developers, burnt fingers tips and hang nails from hardware designers, kid’s frustrated screams, and dried up joystick oil.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will once again be able to proudly look upon your Apple II in all its dull yellow glory, thanks to </a:t>
            </a:r>
            <a:r>
              <a:rPr lang="en-US" sz="1200" b="1" kern="1200" cap="all" baseline="0" dirty="0" smtClean="0">
                <a:solidFill>
                  <a:schemeClr val="tx1"/>
                </a:solidFill>
                <a:effectLst/>
                <a:latin typeface="+mn-lt"/>
                <a:ea typeface="+mn-ea"/>
                <a:cs typeface="+mn-cs"/>
              </a:rPr>
              <a:t>Patina Restore</a:t>
            </a:r>
            <a:r>
              <a:rPr lang="en-US" sz="1200" b="1"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(hold up can, labels falls off to reveal it’s paint.  Act nervous, scurry to reaffix label, then quickly end!)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EDD2CA8-D0D3-4BA6-8915-9EE1F02F2028}" type="slidenum">
              <a:rPr lang="en-US" smtClean="0"/>
              <a:t>13</a:t>
            </a:fld>
            <a:endParaRPr lang="en-US"/>
          </a:p>
        </p:txBody>
      </p:sp>
    </p:spTree>
    <p:extLst>
      <p:ext uri="{BB962C8B-B14F-4D97-AF65-F5344CB8AC3E}">
        <p14:creationId xmlns:p14="http://schemas.microsoft.com/office/powerpoint/2010/main" val="2859165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have been lied to people.  Some, even in this very room, would have you believe that the yellowing of your Apple II plastics is caused by oxidation of the fire retardant chemicals in the plastics.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Oxidation?  Plastic?  Really?  Does that even make sense people?  When something oxidizes, like silver, we call it tarnish.  When is the last time you saw your grandparents plastic items from the 40’s tarnished?  Yeah, I didn’t think so.</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 about your LPs from earlier years?  Scratching and wear I heard is a major issue, but never tarnish.</a:t>
            </a:r>
          </a:p>
        </p:txBody>
      </p:sp>
      <p:sp>
        <p:nvSpPr>
          <p:cNvPr id="4" name="Slide Number Placeholder 3"/>
          <p:cNvSpPr>
            <a:spLocks noGrp="1"/>
          </p:cNvSpPr>
          <p:nvPr>
            <p:ph type="sldNum" sz="quarter" idx="10"/>
          </p:nvPr>
        </p:nvSpPr>
        <p:spPr/>
        <p:txBody>
          <a:bodyPr/>
          <a:lstStyle/>
          <a:p>
            <a:fld id="{8EDD2CA8-D0D3-4BA6-8915-9EE1F02F2028}" type="slidenum">
              <a:rPr lang="en-US" smtClean="0"/>
              <a:t>2</a:t>
            </a:fld>
            <a:endParaRPr lang="en-US"/>
          </a:p>
        </p:txBody>
      </p:sp>
    </p:spTree>
    <p:extLst>
      <p:ext uri="{BB962C8B-B14F-4D97-AF65-F5344CB8AC3E}">
        <p14:creationId xmlns:p14="http://schemas.microsoft.com/office/powerpoint/2010/main" val="161801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By now I’m sure you’re asking yourself “So if not tarnish, then what is it exactly?”  In hopes to better understand the problem Ultimate-Micro  decided to conduct a scientific study.   No expense or effort was spared in finding what the actual cause of this yellowing was.  Several independent testing facilities were contracted, and each given samples of Apple II items which were in various states of yellowing.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After </a:t>
            </a:r>
            <a:r>
              <a:rPr lang="en-US" sz="1200" b="1" kern="1200" cap="all" baseline="0" dirty="0" smtClean="0">
                <a:solidFill>
                  <a:schemeClr val="tx1"/>
                </a:solidFill>
                <a:effectLst/>
                <a:latin typeface="+mn-lt"/>
                <a:ea typeface="+mn-ea"/>
                <a:cs typeface="+mn-cs"/>
              </a:rPr>
              <a:t>years</a:t>
            </a:r>
            <a:r>
              <a:rPr lang="en-US" sz="1200" kern="1200" dirty="0" smtClean="0">
                <a:solidFill>
                  <a:schemeClr val="tx1"/>
                </a:solidFill>
                <a:effectLst/>
                <a:latin typeface="+mn-lt"/>
                <a:ea typeface="+mn-ea"/>
                <a:cs typeface="+mn-cs"/>
              </a:rPr>
              <a:t> of research, and </a:t>
            </a:r>
            <a:r>
              <a:rPr lang="en-US" sz="1200" b="1" kern="1200" cap="all" baseline="0" dirty="0" smtClean="0">
                <a:solidFill>
                  <a:schemeClr val="tx1"/>
                </a:solidFill>
                <a:effectLst/>
                <a:latin typeface="+mn-lt"/>
                <a:ea typeface="+mn-ea"/>
                <a:cs typeface="+mn-cs"/>
              </a:rPr>
              <a:t>countless</a:t>
            </a:r>
            <a:r>
              <a:rPr lang="en-US" sz="1200" kern="1200" dirty="0" smtClean="0">
                <a:solidFill>
                  <a:schemeClr val="tx1"/>
                </a:solidFill>
                <a:effectLst/>
                <a:latin typeface="+mn-lt"/>
                <a:ea typeface="+mn-ea"/>
                <a:cs typeface="+mn-cs"/>
              </a:rPr>
              <a:t> dollars spent, each lab indecently came to the same conclusions: The yellowing isn’t caused by oxidation - as some would have you believe!  But caused by the years of tears, stress, and aggravation the user experienced with trying to get the Apple II to do something, or overcome </a:t>
            </a:r>
            <a:r>
              <a:rPr lang="en-US" sz="1200" b="1" kern="1200" cap="all" baseline="0" dirty="0" smtClean="0">
                <a:solidFill>
                  <a:schemeClr val="tx1"/>
                </a:solidFill>
                <a:effectLst/>
                <a:latin typeface="+mn-lt"/>
                <a:ea typeface="+mn-ea"/>
                <a:cs typeface="+mn-cs"/>
              </a:rPr>
              <a:t>needless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obstacle</a:t>
            </a:r>
            <a:r>
              <a:rPr lang="en-US" sz="1200" kern="1200" baseline="0" dirty="0" smtClean="0">
                <a:solidFill>
                  <a:schemeClr val="tx1"/>
                </a:solidFill>
                <a:effectLst/>
                <a:latin typeface="+mn-lt"/>
                <a:ea typeface="+mn-ea"/>
                <a:cs typeface="+mn-cs"/>
              </a:rPr>
              <a:t> or poor programming</a:t>
            </a:r>
            <a:r>
              <a:rPr lang="en-US" sz="1200" kern="1200" dirty="0" smtClean="0">
                <a:solidFill>
                  <a:schemeClr val="tx1"/>
                </a:solidFill>
                <a:effectLst/>
                <a:latin typeface="+mn-lt"/>
                <a:ea typeface="+mn-ea"/>
                <a:cs typeface="+mn-cs"/>
              </a:rPr>
              <a:t>.   We’ve all been there…</a:t>
            </a:r>
          </a:p>
          <a:p>
            <a:r>
              <a:rPr lang="en-US" sz="1200" kern="1200" dirty="0" smtClean="0">
                <a:solidFill>
                  <a:schemeClr val="tx1"/>
                </a:solidFill>
                <a:effectLst/>
                <a:latin typeface="+mn-lt"/>
                <a:ea typeface="+mn-ea"/>
                <a:cs typeface="+mn-cs"/>
              </a:rPr>
              <a:t>***ERRORS NEXT 3 SCREENS***</a:t>
            </a:r>
          </a:p>
          <a:p>
            <a:endParaRPr lang="en-US" dirty="0"/>
          </a:p>
        </p:txBody>
      </p:sp>
      <p:sp>
        <p:nvSpPr>
          <p:cNvPr id="4" name="Slide Number Placeholder 3"/>
          <p:cNvSpPr>
            <a:spLocks noGrp="1"/>
          </p:cNvSpPr>
          <p:nvPr>
            <p:ph type="sldNum" sz="quarter" idx="10"/>
          </p:nvPr>
        </p:nvSpPr>
        <p:spPr/>
        <p:txBody>
          <a:bodyPr/>
          <a:lstStyle/>
          <a:p>
            <a:fld id="{8EDD2CA8-D0D3-4BA6-8915-9EE1F02F2028}" type="slidenum">
              <a:rPr lang="en-US" smtClean="0"/>
              <a:t>3</a:t>
            </a:fld>
            <a:endParaRPr lang="en-US"/>
          </a:p>
        </p:txBody>
      </p:sp>
    </p:spTree>
    <p:extLst>
      <p:ext uri="{BB962C8B-B14F-4D97-AF65-F5344CB8AC3E}">
        <p14:creationId xmlns:p14="http://schemas.microsoft.com/office/powerpoint/2010/main" val="1988572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Riff….</a:t>
            </a:r>
            <a:endParaRPr lang="en-US" dirty="0"/>
          </a:p>
        </p:txBody>
      </p:sp>
      <p:sp>
        <p:nvSpPr>
          <p:cNvPr id="4" name="Slide Number Placeholder 3"/>
          <p:cNvSpPr>
            <a:spLocks noGrp="1"/>
          </p:cNvSpPr>
          <p:nvPr>
            <p:ph type="sldNum" sz="quarter" idx="10"/>
          </p:nvPr>
        </p:nvSpPr>
        <p:spPr/>
        <p:txBody>
          <a:bodyPr/>
          <a:lstStyle/>
          <a:p>
            <a:fld id="{8EDD2CA8-D0D3-4BA6-8915-9EE1F02F2028}" type="slidenum">
              <a:rPr lang="en-US" smtClean="0"/>
              <a:t>4</a:t>
            </a:fld>
            <a:endParaRPr lang="en-US"/>
          </a:p>
        </p:txBody>
      </p:sp>
    </p:spTree>
    <p:extLst>
      <p:ext uri="{BB962C8B-B14F-4D97-AF65-F5344CB8AC3E}">
        <p14:creationId xmlns:p14="http://schemas.microsoft.com/office/powerpoint/2010/main" val="1020516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Riff….</a:t>
            </a:r>
          </a:p>
        </p:txBody>
      </p:sp>
      <p:sp>
        <p:nvSpPr>
          <p:cNvPr id="4" name="Slide Number Placeholder 3"/>
          <p:cNvSpPr>
            <a:spLocks noGrp="1"/>
          </p:cNvSpPr>
          <p:nvPr>
            <p:ph type="sldNum" sz="quarter" idx="10"/>
          </p:nvPr>
        </p:nvSpPr>
        <p:spPr/>
        <p:txBody>
          <a:bodyPr/>
          <a:lstStyle/>
          <a:p>
            <a:fld id="{8EDD2CA8-D0D3-4BA6-8915-9EE1F02F2028}" type="slidenum">
              <a:rPr lang="en-US" smtClean="0"/>
              <a:t>5</a:t>
            </a:fld>
            <a:endParaRPr lang="en-US"/>
          </a:p>
        </p:txBody>
      </p:sp>
    </p:spTree>
    <p:extLst>
      <p:ext uri="{BB962C8B-B14F-4D97-AF65-F5344CB8AC3E}">
        <p14:creationId xmlns:p14="http://schemas.microsoft.com/office/powerpoint/2010/main" val="2864499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Riff….</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 digress…</a:t>
            </a:r>
          </a:p>
        </p:txBody>
      </p:sp>
      <p:sp>
        <p:nvSpPr>
          <p:cNvPr id="4" name="Slide Number Placeholder 3"/>
          <p:cNvSpPr>
            <a:spLocks noGrp="1"/>
          </p:cNvSpPr>
          <p:nvPr>
            <p:ph type="sldNum" sz="quarter" idx="10"/>
          </p:nvPr>
        </p:nvSpPr>
        <p:spPr/>
        <p:txBody>
          <a:bodyPr/>
          <a:lstStyle/>
          <a:p>
            <a:fld id="{8EDD2CA8-D0D3-4BA6-8915-9EE1F02F2028}" type="slidenum">
              <a:rPr lang="en-US" smtClean="0"/>
              <a:t>6</a:t>
            </a:fld>
            <a:endParaRPr lang="en-US"/>
          </a:p>
        </p:txBody>
      </p:sp>
    </p:spTree>
    <p:extLst>
      <p:ext uri="{BB962C8B-B14F-4D97-AF65-F5344CB8AC3E}">
        <p14:creationId xmlns:p14="http://schemas.microsoft.com/office/powerpoint/2010/main" val="1092011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Yellowing isn’t caused by oxidation people.  It’s called by </a:t>
            </a:r>
            <a:r>
              <a:rPr lang="en-US" sz="1200" b="1" kern="1200" cap="all" baseline="0" dirty="0" smtClean="0">
                <a:solidFill>
                  <a:schemeClr val="tx1"/>
                </a:solidFill>
                <a:effectLst/>
                <a:latin typeface="+mn-lt"/>
                <a:ea typeface="+mn-ea"/>
                <a:cs typeface="+mn-cs"/>
              </a:rPr>
              <a:t>stress and aggravation</a:t>
            </a:r>
            <a:r>
              <a:rPr lang="en-US" sz="1200" kern="1200" dirty="0" smtClean="0">
                <a:solidFill>
                  <a:schemeClr val="tx1"/>
                </a:solidFill>
                <a:effectLst/>
                <a:latin typeface="+mn-lt"/>
                <a:ea typeface="+mn-ea"/>
                <a:cs typeface="+mn-cs"/>
              </a:rPr>
              <a:t>.  Here’s a bar graph of our findings.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found programmers’ systems and accessories suffered the worst yellowing. (use pointer)</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Followed by people with 300bps modems.</a:t>
            </a:r>
          </a:p>
          <a:p>
            <a:r>
              <a:rPr lang="en-US" sz="1200" kern="1200" dirty="0" smtClean="0">
                <a:solidFill>
                  <a:schemeClr val="tx1"/>
                </a:solidFill>
                <a:effectLst/>
                <a:latin typeface="+mn-lt"/>
                <a:ea typeface="+mn-ea"/>
                <a:cs typeface="+mn-cs"/>
              </a:rPr>
              <a:t>Gamers.</a:t>
            </a:r>
          </a:p>
          <a:p>
            <a:r>
              <a:rPr lang="en-US" sz="1200" kern="1200" dirty="0" smtClean="0">
                <a:solidFill>
                  <a:schemeClr val="tx1"/>
                </a:solidFill>
                <a:effectLst/>
                <a:latin typeface="+mn-lt"/>
                <a:ea typeface="+mn-ea"/>
                <a:cs typeface="+mn-cs"/>
              </a:rPr>
              <a:t>People trying to print banners with old printer ribbons.</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Kids who didn’t save their homework reports as often as they should have.</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Followed by their pets who </a:t>
            </a:r>
            <a:r>
              <a:rPr lang="en-US" sz="1200" b="1" kern="1200" cap="all" baseline="0" dirty="0" smtClean="0">
                <a:solidFill>
                  <a:schemeClr val="tx1"/>
                </a:solidFill>
                <a:effectLst/>
                <a:latin typeface="+mn-lt"/>
                <a:ea typeface="+mn-ea"/>
                <a:cs typeface="+mn-cs"/>
              </a:rPr>
              <a:t>they themselves </a:t>
            </a:r>
            <a:r>
              <a:rPr lang="en-US" sz="1200" kern="1200" dirty="0" smtClean="0">
                <a:solidFill>
                  <a:schemeClr val="tx1"/>
                </a:solidFill>
                <a:effectLst/>
                <a:latin typeface="+mn-lt"/>
                <a:ea typeface="+mn-ea"/>
                <a:cs typeface="+mn-cs"/>
              </a:rPr>
              <a:t>were then unable to eat their owner’s homework.</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fact people.  And if it’s a fact, am I lying?</a:t>
            </a:r>
          </a:p>
          <a:p>
            <a:endParaRPr lang="en-US" dirty="0"/>
          </a:p>
        </p:txBody>
      </p:sp>
      <p:sp>
        <p:nvSpPr>
          <p:cNvPr id="4" name="Slide Number Placeholder 3"/>
          <p:cNvSpPr>
            <a:spLocks noGrp="1"/>
          </p:cNvSpPr>
          <p:nvPr>
            <p:ph type="sldNum" sz="quarter" idx="10"/>
          </p:nvPr>
        </p:nvSpPr>
        <p:spPr/>
        <p:txBody>
          <a:bodyPr/>
          <a:lstStyle/>
          <a:p>
            <a:fld id="{8EDD2CA8-D0D3-4BA6-8915-9EE1F02F2028}" type="slidenum">
              <a:rPr lang="en-US" smtClean="0"/>
              <a:t>7</a:t>
            </a:fld>
            <a:endParaRPr lang="en-US"/>
          </a:p>
        </p:txBody>
      </p:sp>
    </p:spTree>
    <p:extLst>
      <p:ext uri="{BB962C8B-B14F-4D97-AF65-F5344CB8AC3E}">
        <p14:creationId xmlns:p14="http://schemas.microsoft.com/office/powerpoint/2010/main" val="1722644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There’s been some speculation over the years that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could possibly cause a Black Hole, but this is still in the realm of speculation.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A Statistical Fact: Using the Quantum Field theory from Physics, it is possible that </a:t>
            </a:r>
            <a:r>
              <a:rPr lang="en-US" sz="1200" kern="1200" dirty="0" err="1" smtClean="0">
                <a:solidFill>
                  <a:schemeClr val="tx1"/>
                </a:solidFill>
                <a:effectLst/>
                <a:latin typeface="+mn-lt"/>
                <a:ea typeface="+mn-ea"/>
                <a:cs typeface="+mn-cs"/>
              </a:rPr>
              <a:t>Retrobrighting</a:t>
            </a:r>
            <a:r>
              <a:rPr lang="en-US" sz="1200" kern="1200" dirty="0" smtClean="0">
                <a:solidFill>
                  <a:schemeClr val="tx1"/>
                </a:solidFill>
                <a:effectLst/>
                <a:latin typeface="+mn-lt"/>
                <a:ea typeface="+mn-ea"/>
                <a:cs typeface="+mn-cs"/>
              </a:rPr>
              <a:t> your Apple II items can and </a:t>
            </a:r>
            <a:r>
              <a:rPr lang="en-US" sz="1200" b="1" kern="1200" cap="all" baseline="0" dirty="0" smtClean="0">
                <a:solidFill>
                  <a:schemeClr val="tx1"/>
                </a:solidFill>
                <a:effectLst/>
                <a:latin typeface="+mn-lt"/>
                <a:ea typeface="+mn-ea"/>
                <a:cs typeface="+mn-cs"/>
              </a:rPr>
              <a:t>WILL</a:t>
            </a:r>
            <a:r>
              <a:rPr lang="en-US" sz="1200" kern="1200" dirty="0" smtClean="0">
                <a:solidFill>
                  <a:schemeClr val="tx1"/>
                </a:solidFill>
                <a:effectLst/>
                <a:latin typeface="+mn-lt"/>
                <a:ea typeface="+mn-ea"/>
                <a:cs typeface="+mn-cs"/>
              </a:rPr>
              <a:t> cause the ones and zeros in your CPU to randomly and intermittently become number twos, or worse – </a:t>
            </a:r>
            <a:r>
              <a:rPr lang="en-US" sz="1200" b="1" kern="1200" cap="all" baseline="0" dirty="0" smtClean="0">
                <a:solidFill>
                  <a:schemeClr val="tx1"/>
                </a:solidFill>
                <a:effectLst/>
                <a:latin typeface="+mn-lt"/>
                <a:ea typeface="+mn-ea"/>
                <a:cs typeface="+mn-cs"/>
              </a:rPr>
              <a:t>number threes</a:t>
            </a:r>
            <a:r>
              <a:rPr lang="en-US" sz="1200" b="1" kern="1200" dirty="0" smtClean="0">
                <a:solidFill>
                  <a:schemeClr val="tx1"/>
                </a:solidFill>
                <a:effectLst/>
                <a:latin typeface="+mn-lt"/>
                <a:ea typeface="+mn-ea"/>
                <a:cs typeface="+mn-cs"/>
              </a:rPr>
              <a:t>!</a:t>
            </a:r>
          </a:p>
          <a:p>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don’t need to tell the programmers in this room how catastrophic this can be.</a:t>
            </a:r>
          </a:p>
          <a:p>
            <a:endParaRPr lang="en-US" dirty="0"/>
          </a:p>
        </p:txBody>
      </p:sp>
      <p:sp>
        <p:nvSpPr>
          <p:cNvPr id="4" name="Slide Number Placeholder 3"/>
          <p:cNvSpPr>
            <a:spLocks noGrp="1"/>
          </p:cNvSpPr>
          <p:nvPr>
            <p:ph type="sldNum" sz="quarter" idx="10"/>
          </p:nvPr>
        </p:nvSpPr>
        <p:spPr/>
        <p:txBody>
          <a:bodyPr/>
          <a:lstStyle/>
          <a:p>
            <a:fld id="{8EDD2CA8-D0D3-4BA6-8915-9EE1F02F2028}" type="slidenum">
              <a:rPr lang="en-US" smtClean="0"/>
              <a:t>8</a:t>
            </a:fld>
            <a:endParaRPr lang="en-US"/>
          </a:p>
        </p:txBody>
      </p:sp>
    </p:spTree>
    <p:extLst>
      <p:ext uri="{BB962C8B-B14F-4D97-AF65-F5344CB8AC3E}">
        <p14:creationId xmlns:p14="http://schemas.microsoft.com/office/powerpoint/2010/main" val="3481968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Some programmers have even come to this collusion independently themselves and offer color- corrected icons such as Craig Bower’s YELLOW </a:t>
            </a:r>
            <a:r>
              <a:rPr lang="en-US" sz="1200" kern="1200" dirty="0" err="1" smtClean="0">
                <a:solidFill>
                  <a:schemeClr val="tx1"/>
                </a:solidFill>
                <a:effectLst/>
                <a:latin typeface="+mn-lt"/>
                <a:ea typeface="+mn-ea"/>
                <a:cs typeface="+mn-cs"/>
              </a:rPr>
              <a:t>ProFILE</a:t>
            </a:r>
            <a:r>
              <a:rPr lang="en-US" sz="1200" kern="1200" dirty="0" smtClean="0">
                <a:solidFill>
                  <a:schemeClr val="tx1"/>
                </a:solidFill>
                <a:effectLst/>
                <a:latin typeface="+mn-lt"/>
                <a:ea typeface="+mn-ea"/>
                <a:cs typeface="+mn-cs"/>
              </a:rPr>
              <a:t> Icon in Super Selector.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Since this patch Super Selector has never had a bug or crash reported.</a:t>
            </a:r>
            <a:endParaRPr lang="en-US" dirty="0"/>
          </a:p>
        </p:txBody>
      </p:sp>
      <p:sp>
        <p:nvSpPr>
          <p:cNvPr id="4" name="Slide Number Placeholder 3"/>
          <p:cNvSpPr>
            <a:spLocks noGrp="1"/>
          </p:cNvSpPr>
          <p:nvPr>
            <p:ph type="sldNum" sz="quarter" idx="10"/>
          </p:nvPr>
        </p:nvSpPr>
        <p:spPr/>
        <p:txBody>
          <a:bodyPr/>
          <a:lstStyle/>
          <a:p>
            <a:fld id="{8EDD2CA8-D0D3-4BA6-8915-9EE1F02F2028}" type="slidenum">
              <a:rPr lang="en-US" smtClean="0"/>
              <a:t>9</a:t>
            </a:fld>
            <a:endParaRPr lang="en-US"/>
          </a:p>
        </p:txBody>
      </p:sp>
    </p:spTree>
    <p:extLst>
      <p:ext uri="{BB962C8B-B14F-4D97-AF65-F5344CB8AC3E}">
        <p14:creationId xmlns:p14="http://schemas.microsoft.com/office/powerpoint/2010/main" val="3125411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3A4D80-305C-4EEE-AC5D-F00471EC848F}"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4004857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3A4D80-305C-4EEE-AC5D-F00471EC848F}"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557503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3A4D80-305C-4EEE-AC5D-F00471EC848F}"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192972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3A4D80-305C-4EEE-AC5D-F00471EC848F}"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11554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3A4D80-305C-4EEE-AC5D-F00471EC848F}"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1213246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3A4D80-305C-4EEE-AC5D-F00471EC848F}"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2709401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3A4D80-305C-4EEE-AC5D-F00471EC848F}" type="datetimeFigureOut">
              <a:rPr lang="en-US" smtClean="0"/>
              <a:t>7/22/2016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379115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3A4D80-305C-4EEE-AC5D-F00471EC848F}" type="datetimeFigureOut">
              <a:rPr lang="en-US" smtClean="0"/>
              <a:t>7/22/2016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254922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A4D80-305C-4EEE-AC5D-F00471EC848F}" type="datetimeFigureOut">
              <a:rPr lang="en-US" smtClean="0"/>
              <a:t>7/22/2016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173614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3A4D80-305C-4EEE-AC5D-F00471EC848F}"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409851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3A4D80-305C-4EEE-AC5D-F00471EC848F}"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FE36-5296-471C-8555-C2DDB5C170CF}" type="slidenum">
              <a:rPr lang="en-US" smtClean="0"/>
              <a:t>‹#›</a:t>
            </a:fld>
            <a:endParaRPr lang="en-US"/>
          </a:p>
        </p:txBody>
      </p:sp>
    </p:spTree>
    <p:extLst>
      <p:ext uri="{BB962C8B-B14F-4D97-AF65-F5344CB8AC3E}">
        <p14:creationId xmlns:p14="http://schemas.microsoft.com/office/powerpoint/2010/main" val="284735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A4D80-305C-4EEE-AC5D-F00471EC848F}" type="datetimeFigureOut">
              <a:rPr lang="en-US" smtClean="0"/>
              <a:t>7/22/2016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6FE36-5296-471C-8555-C2DDB5C170CF}" type="slidenum">
              <a:rPr lang="en-US" smtClean="0"/>
              <a:t>‹#›</a:t>
            </a:fld>
            <a:endParaRPr lang="en-US"/>
          </a:p>
        </p:txBody>
      </p:sp>
    </p:spTree>
    <p:extLst>
      <p:ext uri="{BB962C8B-B14F-4D97-AF65-F5344CB8AC3E}">
        <p14:creationId xmlns:p14="http://schemas.microsoft.com/office/powerpoint/2010/main" val="238606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709"/>
            <a:ext cx="9144000" cy="2209800"/>
          </a:xfrm>
        </p:spPr>
        <p:txBody>
          <a:bodyPr>
            <a:normAutofit/>
          </a:bodyPr>
          <a:lstStyle/>
          <a:p>
            <a:r>
              <a:rPr lang="en-US" sz="7300" b="1" dirty="0">
                <a:effectLst>
                  <a:glow rad="45504">
                    <a:schemeClr val="accent1">
                      <a:satMod val="220000"/>
                      <a:alpha val="35000"/>
                    </a:schemeClr>
                  </a:glow>
                </a:effectLst>
              </a:rPr>
              <a:t>Patina Restore</a:t>
            </a:r>
            <a:r>
              <a:rPr lang="en-US" dirty="0"/>
              <a:t/>
            </a:r>
            <a:br>
              <a:rPr lang="en-US" dirty="0"/>
            </a:br>
            <a:r>
              <a:rPr lang="en-US" b="1" dirty="0">
                <a:effectLst>
                  <a:outerShdw blurRad="69850" dist="43180" dir="5400000" sx="0" sy="0">
                    <a:srgbClr val="000000">
                      <a:alpha val="65000"/>
                    </a:srgbClr>
                  </a:outerShdw>
                </a:effectLst>
              </a:rPr>
              <a:t>The Misinformation Of </a:t>
            </a:r>
            <a:r>
              <a:rPr lang="en-US" b="1" dirty="0" err="1">
                <a:effectLst>
                  <a:outerShdw blurRad="69850" dist="43180" dir="5400000" sx="0" sy="0">
                    <a:srgbClr val="000000">
                      <a:alpha val="65000"/>
                    </a:srgbClr>
                  </a:outerShdw>
                </a:effectLst>
              </a:rPr>
              <a:t>Retrobrighting</a:t>
            </a:r>
            <a:endParaRPr lang="en-US" dirty="0"/>
          </a:p>
        </p:txBody>
      </p:sp>
      <p:pic>
        <p:nvPicPr>
          <p:cNvPr id="4" name="Picture 3" descr="E:\My Data\2016\Business\ReActive Family\ReActiveMicro.com\KFEST\2016\Session - Patina Restore\Media\DangerSign.png"/>
          <p:cNvPicPr/>
          <p:nvPr/>
        </p:nvPicPr>
        <p:blipFill>
          <a:blip r:embed="rId3">
            <a:extLst>
              <a:ext uri="{28A0092B-C50C-407E-A947-70E740481C1C}">
                <a14:useLocalDpi xmlns:a14="http://schemas.microsoft.com/office/drawing/2010/main" val="0"/>
              </a:ext>
            </a:extLst>
          </a:blip>
          <a:srcRect/>
          <a:stretch>
            <a:fillRect/>
          </a:stretch>
        </p:blipFill>
        <p:spPr bwMode="auto">
          <a:xfrm>
            <a:off x="1673745" y="2209800"/>
            <a:ext cx="6062980" cy="4360545"/>
          </a:xfrm>
          <a:prstGeom prst="rect">
            <a:avLst/>
          </a:prstGeom>
          <a:noFill/>
          <a:ln>
            <a:noFill/>
          </a:ln>
        </p:spPr>
      </p:pic>
    </p:spTree>
    <p:extLst>
      <p:ext uri="{BB962C8B-B14F-4D97-AF65-F5344CB8AC3E}">
        <p14:creationId xmlns:p14="http://schemas.microsoft.com/office/powerpoint/2010/main" val="2523293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sp>
        <p:nvSpPr>
          <p:cNvPr id="3" name="Rectangle 2"/>
          <p:cNvSpPr/>
          <p:nvPr/>
        </p:nvSpPr>
        <p:spPr>
          <a:xfrm>
            <a:off x="228600" y="990600"/>
            <a:ext cx="8610600" cy="523220"/>
          </a:xfrm>
          <a:prstGeom prst="rect">
            <a:avLst/>
          </a:prstGeom>
        </p:spPr>
        <p:txBody>
          <a:bodyPr wrap="square">
            <a:spAutoFit/>
          </a:bodyPr>
          <a:lstStyle/>
          <a:p>
            <a:pPr algn="ctr"/>
            <a:r>
              <a:rPr lang="en-US" sz="2800" b="1" dirty="0">
                <a:effectLst>
                  <a:outerShdw blurRad="69850" dist="43180" dir="5400000" sx="0" sy="0">
                    <a:srgbClr val="000000">
                      <a:alpha val="65000"/>
                    </a:srgbClr>
                  </a:outerShdw>
                </a:effectLst>
              </a:rPr>
              <a:t>Price AFTER </a:t>
            </a:r>
            <a:r>
              <a:rPr lang="en-US" sz="2800" b="1" dirty="0" err="1">
                <a:effectLst>
                  <a:outerShdw blurRad="69850" dist="43180" dir="5400000" sx="0" sy="0">
                    <a:srgbClr val="000000">
                      <a:alpha val="65000"/>
                    </a:srgbClr>
                  </a:outerShdw>
                </a:effectLst>
              </a:rPr>
              <a:t>Retrobrighting</a:t>
            </a:r>
            <a:endParaRPr lang="en-US" sz="2800" dirty="0"/>
          </a:p>
        </p:txBody>
      </p:sp>
      <p:pic>
        <p:nvPicPr>
          <p:cNvPr id="5" name="Picture 4" descr="E:\My Data\2016\Business\ReActive Family\ReActiveMicro.com\KFEST\2016\Session - Patina Restore\Media\AppleSales.png"/>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513820"/>
            <a:ext cx="6629400" cy="5115580"/>
          </a:xfrm>
          <a:prstGeom prst="rect">
            <a:avLst/>
          </a:prstGeom>
          <a:noFill/>
          <a:ln>
            <a:noFill/>
          </a:ln>
        </p:spPr>
      </p:pic>
    </p:spTree>
    <p:extLst>
      <p:ext uri="{BB962C8B-B14F-4D97-AF65-F5344CB8AC3E}">
        <p14:creationId xmlns:p14="http://schemas.microsoft.com/office/powerpoint/2010/main" val="1013511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sp>
        <p:nvSpPr>
          <p:cNvPr id="3" name="Rectangle 2"/>
          <p:cNvSpPr/>
          <p:nvPr/>
        </p:nvSpPr>
        <p:spPr>
          <a:xfrm>
            <a:off x="228600" y="990600"/>
            <a:ext cx="8610600" cy="523220"/>
          </a:xfrm>
          <a:prstGeom prst="rect">
            <a:avLst/>
          </a:prstGeom>
        </p:spPr>
        <p:txBody>
          <a:bodyPr wrap="square">
            <a:spAutoFit/>
          </a:bodyPr>
          <a:lstStyle/>
          <a:p>
            <a:pPr algn="ctr"/>
            <a:r>
              <a:rPr lang="en-US" sz="2800" b="1" dirty="0" err="1">
                <a:effectLst>
                  <a:outerShdw blurRad="69850" dist="43180" dir="5400000" sx="0" sy="0">
                    <a:srgbClr val="000000">
                      <a:alpha val="65000"/>
                    </a:srgbClr>
                  </a:outerShdw>
                </a:effectLst>
              </a:rPr>
              <a:t>Retrobrighting</a:t>
            </a:r>
            <a:r>
              <a:rPr lang="en-US" sz="2800" b="1" dirty="0">
                <a:effectLst>
                  <a:outerShdw blurRad="69850" dist="43180" dir="5400000" sx="0" sy="0">
                    <a:srgbClr val="000000">
                      <a:alpha val="65000"/>
                    </a:srgbClr>
                  </a:outerShdw>
                </a:effectLst>
              </a:rPr>
              <a:t> Hazardous?</a:t>
            </a:r>
            <a:endParaRPr lang="en-US" sz="2800" dirty="0"/>
          </a:p>
        </p:txBody>
      </p:sp>
      <p:pic>
        <p:nvPicPr>
          <p:cNvPr id="6" name="Picture 5" descr="E:\My Data\2016\Business\ReActive Family\ReActiveMicro.com\KFEST\2016\Session - Patina Restore\Media\Bar Graph2.png"/>
          <p:cNvPicPr/>
          <p:nvPr/>
        </p:nvPicPr>
        <p:blipFill>
          <a:blip r:embed="rId3">
            <a:extLst>
              <a:ext uri="{28A0092B-C50C-407E-A947-70E740481C1C}">
                <a14:useLocalDpi xmlns:a14="http://schemas.microsoft.com/office/drawing/2010/main" val="0"/>
              </a:ext>
            </a:extLst>
          </a:blip>
          <a:srcRect/>
          <a:stretch>
            <a:fillRect/>
          </a:stretch>
        </p:blipFill>
        <p:spPr bwMode="auto">
          <a:xfrm>
            <a:off x="914400" y="1513820"/>
            <a:ext cx="7086600" cy="5191780"/>
          </a:xfrm>
          <a:prstGeom prst="rect">
            <a:avLst/>
          </a:prstGeom>
          <a:noFill/>
          <a:ln>
            <a:noFill/>
          </a:ln>
        </p:spPr>
      </p:pic>
    </p:spTree>
    <p:extLst>
      <p:ext uri="{BB962C8B-B14F-4D97-AF65-F5344CB8AC3E}">
        <p14:creationId xmlns:p14="http://schemas.microsoft.com/office/powerpoint/2010/main" val="2612799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pic>
        <p:nvPicPr>
          <p:cNvPr id="5" name="Picture 4" descr="E:\My Data\2016\Business\ReActive Family\ReActiveMicro.com\KFEST\2016\Session - Patina Restore\Media\discrimination.gif"/>
          <p:cNvPicPr/>
          <p:nvPr/>
        </p:nvPicPr>
        <p:blipFill>
          <a:blip r:embed="rId3">
            <a:extLst>
              <a:ext uri="{28A0092B-C50C-407E-A947-70E740481C1C}">
                <a14:useLocalDpi xmlns:a14="http://schemas.microsoft.com/office/drawing/2010/main" val="0"/>
              </a:ext>
            </a:extLst>
          </a:blip>
          <a:srcRect/>
          <a:stretch>
            <a:fillRect/>
          </a:stretch>
        </p:blipFill>
        <p:spPr bwMode="auto">
          <a:xfrm>
            <a:off x="1104900" y="1513820"/>
            <a:ext cx="6858000" cy="5115580"/>
          </a:xfrm>
          <a:prstGeom prst="rect">
            <a:avLst/>
          </a:prstGeom>
          <a:noFill/>
          <a:ln>
            <a:noFill/>
          </a:ln>
        </p:spPr>
      </p:pic>
      <p:sp>
        <p:nvSpPr>
          <p:cNvPr id="4" name="Rectangle 3"/>
          <p:cNvSpPr/>
          <p:nvPr/>
        </p:nvSpPr>
        <p:spPr>
          <a:xfrm>
            <a:off x="304800" y="1190654"/>
            <a:ext cx="8458200" cy="1323439"/>
          </a:xfrm>
          <a:prstGeom prst="rect">
            <a:avLst/>
          </a:prstGeom>
        </p:spPr>
        <p:txBody>
          <a:bodyPr wrap="square">
            <a:spAutoFit/>
          </a:bodyPr>
          <a:lstStyle/>
          <a:p>
            <a:pPr algn="ctr"/>
            <a:r>
              <a:rPr lang="en-US" sz="4000" b="1" dirty="0" err="1" smtClean="0">
                <a:effectLst>
                  <a:outerShdw blurRad="69850" dist="43180" dir="5400000" sx="0" sy="0">
                    <a:srgbClr val="000000">
                      <a:alpha val="65000"/>
                    </a:srgbClr>
                  </a:outerShdw>
                </a:effectLst>
              </a:rPr>
              <a:t>Retrobrighting</a:t>
            </a:r>
            <a:r>
              <a:rPr lang="en-US" sz="4000" b="1" dirty="0" smtClean="0">
                <a:effectLst>
                  <a:outerShdw blurRad="69850" dist="43180" dir="5400000" sx="0" sy="0">
                    <a:srgbClr val="000000">
                      <a:alpha val="65000"/>
                    </a:srgbClr>
                  </a:outerShdw>
                </a:effectLst>
              </a:rPr>
              <a:t> Is Mutilation!</a:t>
            </a:r>
          </a:p>
          <a:p>
            <a:pPr algn="ctr"/>
            <a:endParaRPr lang="en-US" sz="4000" dirty="0"/>
          </a:p>
        </p:txBody>
      </p:sp>
    </p:spTree>
    <p:extLst>
      <p:ext uri="{BB962C8B-B14F-4D97-AF65-F5344CB8AC3E}">
        <p14:creationId xmlns:p14="http://schemas.microsoft.com/office/powerpoint/2010/main" val="1595459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sp>
        <p:nvSpPr>
          <p:cNvPr id="3" name="Rectangle 2"/>
          <p:cNvSpPr/>
          <p:nvPr/>
        </p:nvSpPr>
        <p:spPr>
          <a:xfrm>
            <a:off x="228600" y="990600"/>
            <a:ext cx="8610600" cy="707886"/>
          </a:xfrm>
          <a:prstGeom prst="rect">
            <a:avLst/>
          </a:prstGeom>
        </p:spPr>
        <p:txBody>
          <a:bodyPr wrap="square">
            <a:spAutoFit/>
          </a:bodyPr>
          <a:lstStyle/>
          <a:p>
            <a:pPr algn="ctr"/>
            <a:r>
              <a:rPr lang="en-US" sz="4000" b="1" dirty="0">
                <a:effectLst>
                  <a:outerShdw blurRad="69850" dist="43180" dir="5400000" sx="0" sy="0">
                    <a:srgbClr val="000000">
                      <a:alpha val="65000"/>
                    </a:srgbClr>
                  </a:outerShdw>
                </a:effectLst>
              </a:rPr>
              <a:t>The Solution!</a:t>
            </a:r>
            <a:endParaRPr lang="en-US" sz="4000" dirty="0"/>
          </a:p>
        </p:txBody>
      </p:sp>
      <p:pic>
        <p:nvPicPr>
          <p:cNvPr id="6" name="Picture 5" descr="E:\My Data\2016\Business\ReActive Family\ReActiveMicro.com\KFEST\2016\Session - Patina Restore\Media\SprayPaintCan.png"/>
          <p:cNvPicPr/>
          <p:nvPr/>
        </p:nvPicPr>
        <p:blipFill>
          <a:blip r:embed="rId3">
            <a:extLst>
              <a:ext uri="{28A0092B-C50C-407E-A947-70E740481C1C}">
                <a14:useLocalDpi xmlns:a14="http://schemas.microsoft.com/office/drawing/2010/main" val="0"/>
              </a:ext>
            </a:extLst>
          </a:blip>
          <a:srcRect/>
          <a:stretch>
            <a:fillRect/>
          </a:stretch>
        </p:blipFill>
        <p:spPr bwMode="auto">
          <a:xfrm>
            <a:off x="1257300" y="1613576"/>
            <a:ext cx="6553200" cy="5092024"/>
          </a:xfrm>
          <a:prstGeom prst="rect">
            <a:avLst/>
          </a:prstGeom>
          <a:noFill/>
          <a:ln>
            <a:noFill/>
          </a:ln>
        </p:spPr>
      </p:pic>
    </p:spTree>
    <p:extLst>
      <p:ext uri="{BB962C8B-B14F-4D97-AF65-F5344CB8AC3E}">
        <p14:creationId xmlns:p14="http://schemas.microsoft.com/office/powerpoint/2010/main" val="107107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406" y="-228600"/>
            <a:ext cx="7772400" cy="2209800"/>
          </a:xfrm>
        </p:spPr>
        <p:txBody>
          <a:bodyPr>
            <a:normAutofit/>
          </a:bodyPr>
          <a:lstStyle/>
          <a:p>
            <a:r>
              <a:rPr lang="en-US" sz="7200" b="1" dirty="0">
                <a:effectLst>
                  <a:glow rad="45504">
                    <a:schemeClr val="accent1">
                      <a:satMod val="220000"/>
                      <a:alpha val="35000"/>
                    </a:schemeClr>
                  </a:glow>
                </a:effectLst>
              </a:rPr>
              <a:t>Patina Restore</a:t>
            </a:r>
            <a:r>
              <a:rPr lang="en-US" sz="7200" dirty="0"/>
              <a:t/>
            </a:r>
            <a:br>
              <a:rPr lang="en-US" sz="7200" dirty="0"/>
            </a:br>
            <a:r>
              <a:rPr lang="en-US" sz="4000" b="1" dirty="0">
                <a:effectLst>
                  <a:outerShdw blurRad="69850" dist="43180" dir="5400000" sx="0" sy="0">
                    <a:srgbClr val="000000">
                      <a:alpha val="65000"/>
                    </a:srgbClr>
                  </a:outerShdw>
                </a:effectLst>
              </a:rPr>
              <a:t>Plastic Does Not Tarnish</a:t>
            </a:r>
            <a:endParaRPr lang="en-US" sz="4000" dirty="0"/>
          </a:p>
        </p:txBody>
      </p:sp>
      <p:pic>
        <p:nvPicPr>
          <p:cNvPr id="5" name="Picture 4" descr="E:\My Data\2016\Business\ReActive Family\ReActiveMicro.com\KFEST\2016\Session - Patina Restore\Media\Tarnish.jpg"/>
          <p:cNvPicPr/>
          <p:nvPr/>
        </p:nvPicPr>
        <p:blipFill>
          <a:blip r:embed="rId3">
            <a:extLst>
              <a:ext uri="{28A0092B-C50C-407E-A947-70E740481C1C}">
                <a14:useLocalDpi xmlns:a14="http://schemas.microsoft.com/office/drawing/2010/main" val="0"/>
              </a:ext>
            </a:extLst>
          </a:blip>
          <a:srcRect/>
          <a:stretch>
            <a:fillRect/>
          </a:stretch>
        </p:blipFill>
        <p:spPr bwMode="auto">
          <a:xfrm>
            <a:off x="533400" y="1752600"/>
            <a:ext cx="8001000" cy="4898390"/>
          </a:xfrm>
          <a:prstGeom prst="rect">
            <a:avLst/>
          </a:prstGeom>
          <a:noFill/>
          <a:ln>
            <a:noFill/>
          </a:ln>
        </p:spPr>
      </p:pic>
    </p:spTree>
    <p:extLst>
      <p:ext uri="{BB962C8B-B14F-4D97-AF65-F5344CB8AC3E}">
        <p14:creationId xmlns:p14="http://schemas.microsoft.com/office/powerpoint/2010/main" val="3227890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406" y="-228600"/>
            <a:ext cx="7772400" cy="2209800"/>
          </a:xfrm>
        </p:spPr>
        <p:txBody>
          <a:bodyPr>
            <a:normAutofit/>
          </a:bodyPr>
          <a:lstStyle/>
          <a:p>
            <a:r>
              <a:rPr lang="en-US" sz="7200" b="1" dirty="0">
                <a:effectLst>
                  <a:glow rad="45504">
                    <a:schemeClr val="accent1">
                      <a:satMod val="220000"/>
                      <a:alpha val="35000"/>
                    </a:schemeClr>
                  </a:glow>
                </a:effectLst>
              </a:rPr>
              <a:t>Patina Restore</a:t>
            </a:r>
            <a:r>
              <a:rPr lang="en-US" sz="7200" dirty="0"/>
              <a:t/>
            </a:r>
            <a:br>
              <a:rPr lang="en-US" sz="7200" dirty="0"/>
            </a:br>
            <a:r>
              <a:rPr lang="en-US" sz="4800" dirty="0">
                <a:effectLst>
                  <a:outerShdw blurRad="69850" dist="43180" dir="5400000" sx="0" sy="0">
                    <a:srgbClr val="000000">
                      <a:alpha val="65000"/>
                    </a:srgbClr>
                  </a:outerShdw>
                </a:effectLst>
              </a:rPr>
              <a:t>Scientific Study</a:t>
            </a:r>
            <a:endParaRPr lang="en-US" sz="4800" dirty="0"/>
          </a:p>
        </p:txBody>
      </p:sp>
      <p:pic>
        <p:nvPicPr>
          <p:cNvPr id="4" name="Picture 3" descr="E:\My Data\2016\Business\ReActive Family\ReActiveMicro.com\KFEST\2016\Session - Patina Restore\Media\Scientists.jpg"/>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05000"/>
            <a:ext cx="6478270" cy="4691380"/>
          </a:xfrm>
          <a:prstGeom prst="rect">
            <a:avLst/>
          </a:prstGeom>
          <a:noFill/>
          <a:ln>
            <a:noFill/>
          </a:ln>
        </p:spPr>
      </p:pic>
    </p:spTree>
    <p:extLst>
      <p:ext uri="{BB962C8B-B14F-4D97-AF65-F5344CB8AC3E}">
        <p14:creationId xmlns:p14="http://schemas.microsoft.com/office/powerpoint/2010/main" val="3877524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pic>
        <p:nvPicPr>
          <p:cNvPr id="5" name="Picture 4" descr="E:\My Data\2016\Business\ReActive Family\ReActiveMicro.com\KFEST\2016\Session - Patina Restore\Media\Error Screen1.gif"/>
          <p:cNvPicPr/>
          <p:nvPr/>
        </p:nvPicPr>
        <p:blipFill>
          <a:blip r:embed="rId3">
            <a:extLst>
              <a:ext uri="{28A0092B-C50C-407E-A947-70E740481C1C}">
                <a14:useLocalDpi xmlns:a14="http://schemas.microsoft.com/office/drawing/2010/main" val="0"/>
              </a:ext>
            </a:extLst>
          </a:blip>
          <a:srcRect/>
          <a:stretch>
            <a:fillRect/>
          </a:stretch>
        </p:blipFill>
        <p:spPr bwMode="auto">
          <a:xfrm>
            <a:off x="838200" y="1143000"/>
            <a:ext cx="7543800" cy="5594985"/>
          </a:xfrm>
          <a:prstGeom prst="rect">
            <a:avLst/>
          </a:prstGeom>
          <a:noFill/>
          <a:ln>
            <a:noFill/>
          </a:ln>
        </p:spPr>
      </p:pic>
    </p:spTree>
    <p:extLst>
      <p:ext uri="{BB962C8B-B14F-4D97-AF65-F5344CB8AC3E}">
        <p14:creationId xmlns:p14="http://schemas.microsoft.com/office/powerpoint/2010/main" val="1447193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pic>
        <p:nvPicPr>
          <p:cNvPr id="4" name="Picture 3" descr="E:\My Data\2016\Business\ReActive Family\ReActiveMicro.com\KFEST\2016\Session - Patina Restore\Media\Error Screen2.gif"/>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40130"/>
            <a:ext cx="7924800" cy="5284470"/>
          </a:xfrm>
          <a:prstGeom prst="rect">
            <a:avLst/>
          </a:prstGeom>
          <a:noFill/>
          <a:ln>
            <a:noFill/>
          </a:ln>
        </p:spPr>
      </p:pic>
    </p:spTree>
    <p:extLst>
      <p:ext uri="{BB962C8B-B14F-4D97-AF65-F5344CB8AC3E}">
        <p14:creationId xmlns:p14="http://schemas.microsoft.com/office/powerpoint/2010/main" val="705209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pic>
        <p:nvPicPr>
          <p:cNvPr id="5" name="Picture 4" descr="E:\My Data\2016\Business\ReActive Family\ReActiveMicro.com\KFEST\2016\Session - Patina Restore\Media\ProDOS Bye.png"/>
          <p:cNvPicPr/>
          <p:nvPr/>
        </p:nvPicPr>
        <p:blipFill>
          <a:blip r:embed="rId3">
            <a:extLst>
              <a:ext uri="{28A0092B-C50C-407E-A947-70E740481C1C}">
                <a14:useLocalDpi xmlns:a14="http://schemas.microsoft.com/office/drawing/2010/main" val="0"/>
              </a:ext>
            </a:extLst>
          </a:blip>
          <a:srcRect/>
          <a:stretch>
            <a:fillRect/>
          </a:stretch>
        </p:blipFill>
        <p:spPr bwMode="auto">
          <a:xfrm>
            <a:off x="457200" y="990600"/>
            <a:ext cx="8229600" cy="5486400"/>
          </a:xfrm>
          <a:prstGeom prst="rect">
            <a:avLst/>
          </a:prstGeom>
          <a:noFill/>
          <a:ln>
            <a:noFill/>
          </a:ln>
        </p:spPr>
      </p:pic>
    </p:spTree>
    <p:extLst>
      <p:ext uri="{BB962C8B-B14F-4D97-AF65-F5344CB8AC3E}">
        <p14:creationId xmlns:p14="http://schemas.microsoft.com/office/powerpoint/2010/main" val="3883755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pic>
        <p:nvPicPr>
          <p:cNvPr id="6" name="Picture 5" descr="E:\My Data\2016\Business\ReActive Family\ReActiveMicro.com\KFEST\2016\Session - Patina Restore\Media\Bar Graph1.png"/>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99175"/>
            <a:ext cx="8229600" cy="5206425"/>
          </a:xfrm>
          <a:prstGeom prst="rect">
            <a:avLst/>
          </a:prstGeom>
          <a:noFill/>
          <a:ln>
            <a:noFill/>
          </a:ln>
        </p:spPr>
      </p:pic>
      <p:sp>
        <p:nvSpPr>
          <p:cNvPr id="3" name="TextBox 2"/>
          <p:cNvSpPr txBox="1"/>
          <p:nvPr/>
        </p:nvSpPr>
        <p:spPr>
          <a:xfrm>
            <a:off x="228600" y="914400"/>
            <a:ext cx="8686800" cy="584775"/>
          </a:xfrm>
          <a:prstGeom prst="rect">
            <a:avLst/>
          </a:prstGeom>
          <a:noFill/>
        </p:spPr>
        <p:txBody>
          <a:bodyPr wrap="square" rtlCol="0">
            <a:spAutoFit/>
          </a:bodyPr>
          <a:lstStyle/>
          <a:p>
            <a:pPr algn="ctr"/>
            <a:r>
              <a:rPr lang="en-US" sz="3200" b="1" dirty="0" smtClean="0"/>
              <a:t>Stress And Aggravation</a:t>
            </a:r>
            <a:endParaRPr lang="en-US" sz="3200" b="1" dirty="0"/>
          </a:p>
        </p:txBody>
      </p:sp>
    </p:spTree>
    <p:extLst>
      <p:ext uri="{BB962C8B-B14F-4D97-AF65-F5344CB8AC3E}">
        <p14:creationId xmlns:p14="http://schemas.microsoft.com/office/powerpoint/2010/main" val="30003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sp>
        <p:nvSpPr>
          <p:cNvPr id="3" name="Rectangle 2"/>
          <p:cNvSpPr/>
          <p:nvPr/>
        </p:nvSpPr>
        <p:spPr>
          <a:xfrm>
            <a:off x="1752600" y="990600"/>
            <a:ext cx="5562600" cy="523220"/>
          </a:xfrm>
          <a:prstGeom prst="rect">
            <a:avLst/>
          </a:prstGeom>
        </p:spPr>
        <p:txBody>
          <a:bodyPr wrap="square">
            <a:spAutoFit/>
          </a:bodyPr>
          <a:lstStyle/>
          <a:p>
            <a:pPr algn="ctr"/>
            <a:r>
              <a:rPr lang="en-US" sz="2800" b="1" dirty="0">
                <a:effectLst>
                  <a:outerShdw blurRad="69850" dist="43180" dir="5400000" sx="0" sy="0">
                    <a:srgbClr val="000000">
                      <a:alpha val="65000"/>
                    </a:srgbClr>
                  </a:outerShdw>
                </a:effectLst>
              </a:rPr>
              <a:t>Source Code AFTER </a:t>
            </a:r>
            <a:r>
              <a:rPr lang="en-US" sz="2800" b="1" dirty="0" err="1">
                <a:effectLst>
                  <a:outerShdw blurRad="69850" dist="43180" dir="5400000" sx="0" sy="0">
                    <a:srgbClr val="000000">
                      <a:alpha val="65000"/>
                    </a:srgbClr>
                  </a:outerShdw>
                </a:effectLst>
              </a:rPr>
              <a:t>Retrobrighting</a:t>
            </a:r>
            <a:endParaRPr lang="en-US" sz="2800" dirty="0"/>
          </a:p>
        </p:txBody>
      </p:sp>
      <p:pic>
        <p:nvPicPr>
          <p:cNvPr id="5" name="Picture 4" descr="E:\My Data\2016\Business\ReActive Family\ReActiveMicro.com\KFEST\2016\Session - Patina Restore\Media\ones-and-zeros-TWO.png"/>
          <p:cNvPicPr/>
          <p:nvPr/>
        </p:nvPicPr>
        <p:blipFill>
          <a:blip r:embed="rId3">
            <a:extLst>
              <a:ext uri="{28A0092B-C50C-407E-A947-70E740481C1C}">
                <a14:useLocalDpi xmlns:a14="http://schemas.microsoft.com/office/drawing/2010/main" val="0"/>
              </a:ext>
            </a:extLst>
          </a:blip>
          <a:srcRect/>
          <a:stretch>
            <a:fillRect/>
          </a:stretch>
        </p:blipFill>
        <p:spPr bwMode="auto">
          <a:xfrm>
            <a:off x="914400" y="1604327"/>
            <a:ext cx="7239000" cy="4872673"/>
          </a:xfrm>
          <a:prstGeom prst="rect">
            <a:avLst/>
          </a:prstGeom>
          <a:noFill/>
          <a:ln>
            <a:noFill/>
          </a:ln>
        </p:spPr>
      </p:pic>
    </p:spTree>
    <p:extLst>
      <p:ext uri="{BB962C8B-B14F-4D97-AF65-F5344CB8AC3E}">
        <p14:creationId xmlns:p14="http://schemas.microsoft.com/office/powerpoint/2010/main" val="2441923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19200"/>
          </a:xfrm>
        </p:spPr>
        <p:txBody>
          <a:bodyPr>
            <a:normAutofit/>
          </a:bodyPr>
          <a:lstStyle/>
          <a:p>
            <a:r>
              <a:rPr lang="en-US" sz="7200" b="1" dirty="0">
                <a:effectLst>
                  <a:glow rad="45504">
                    <a:schemeClr val="accent1">
                      <a:satMod val="220000"/>
                      <a:alpha val="35000"/>
                    </a:schemeClr>
                  </a:glow>
                </a:effectLst>
              </a:rPr>
              <a:t>Patina Restore</a:t>
            </a:r>
            <a:endParaRPr lang="en-US" sz="7200" dirty="0"/>
          </a:p>
        </p:txBody>
      </p:sp>
      <p:sp>
        <p:nvSpPr>
          <p:cNvPr id="3" name="Rectangle 2"/>
          <p:cNvSpPr/>
          <p:nvPr/>
        </p:nvSpPr>
        <p:spPr>
          <a:xfrm>
            <a:off x="228600" y="990600"/>
            <a:ext cx="8610600" cy="523220"/>
          </a:xfrm>
          <a:prstGeom prst="rect">
            <a:avLst/>
          </a:prstGeom>
        </p:spPr>
        <p:txBody>
          <a:bodyPr wrap="square">
            <a:spAutoFit/>
          </a:bodyPr>
          <a:lstStyle/>
          <a:p>
            <a:pPr algn="ctr"/>
            <a:r>
              <a:rPr lang="en-US" sz="2800" b="1" dirty="0">
                <a:effectLst>
                  <a:outerShdw blurRad="69850" dist="43180" dir="5400000" sx="0" sy="0">
                    <a:srgbClr val="000000">
                      <a:alpha val="65000"/>
                    </a:srgbClr>
                  </a:outerShdw>
                </a:effectLst>
              </a:rPr>
              <a:t>Craig Bower’s YELLOW </a:t>
            </a:r>
            <a:r>
              <a:rPr lang="en-US" sz="2800" b="1" dirty="0" err="1">
                <a:effectLst>
                  <a:outerShdw blurRad="69850" dist="43180" dir="5400000" sx="0" sy="0">
                    <a:srgbClr val="000000">
                      <a:alpha val="65000"/>
                    </a:srgbClr>
                  </a:outerShdw>
                </a:effectLst>
              </a:rPr>
              <a:t>ProFILE</a:t>
            </a:r>
            <a:r>
              <a:rPr lang="en-US" sz="2800" b="1" dirty="0">
                <a:effectLst>
                  <a:outerShdw blurRad="69850" dist="43180" dir="5400000" sx="0" sy="0">
                    <a:srgbClr val="000000">
                      <a:alpha val="65000"/>
                    </a:srgbClr>
                  </a:outerShdw>
                </a:effectLst>
              </a:rPr>
              <a:t> Icon - Super Selector</a:t>
            </a:r>
            <a:endParaRPr lang="en-US" sz="2800" dirty="0"/>
          </a:p>
        </p:txBody>
      </p:sp>
      <p:pic>
        <p:nvPicPr>
          <p:cNvPr id="6" name="Picture 5" descr="E:\My Data\2016\Business\ReActive Family\ReActiveMicro.com\KFEST\2016\Session - Patina Restore\Media\Yellow Profile Icon.jpg"/>
          <p:cNvPicPr/>
          <p:nvPr/>
        </p:nvPicPr>
        <p:blipFill>
          <a:blip r:embed="rId3">
            <a:extLst>
              <a:ext uri="{28A0092B-C50C-407E-A947-70E740481C1C}">
                <a14:useLocalDpi xmlns:a14="http://schemas.microsoft.com/office/drawing/2010/main" val="0"/>
              </a:ext>
            </a:extLst>
          </a:blip>
          <a:srcRect/>
          <a:stretch>
            <a:fillRect/>
          </a:stretch>
        </p:blipFill>
        <p:spPr bwMode="auto">
          <a:xfrm>
            <a:off x="685800" y="1548654"/>
            <a:ext cx="7696200" cy="5039380"/>
          </a:xfrm>
          <a:prstGeom prst="rect">
            <a:avLst/>
          </a:prstGeom>
          <a:noFill/>
          <a:ln>
            <a:noFill/>
          </a:ln>
        </p:spPr>
      </p:pic>
    </p:spTree>
    <p:extLst>
      <p:ext uri="{BB962C8B-B14F-4D97-AF65-F5344CB8AC3E}">
        <p14:creationId xmlns:p14="http://schemas.microsoft.com/office/powerpoint/2010/main" val="80823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1187</Words>
  <Application>Microsoft Office PowerPoint</Application>
  <PresentationFormat>On-screen Show (4:3)</PresentationFormat>
  <Paragraphs>108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Patina Restore The Misinformation Of Retrobrighting</vt:lpstr>
      <vt:lpstr>Patina Restore Plastic Does Not Tarnish</vt:lpstr>
      <vt:lpstr>Patina Restore Scientific Study</vt:lpstr>
      <vt:lpstr>Patina Restore</vt:lpstr>
      <vt:lpstr>Patina Restore</vt:lpstr>
      <vt:lpstr>Patina Restore</vt:lpstr>
      <vt:lpstr>Patina Restore</vt:lpstr>
      <vt:lpstr>Patina Restore</vt:lpstr>
      <vt:lpstr>Patina Restore</vt:lpstr>
      <vt:lpstr>Patina Restore</vt:lpstr>
      <vt:lpstr>Patina Restore</vt:lpstr>
      <vt:lpstr>Patina Restore</vt:lpstr>
      <vt:lpstr>Patina Restore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Patina Restore The Misinformation Of Retrobrighting</dc:title>
  <dc:creator>User</dc:creator>
  <cp:lastModifiedBy>User</cp:lastModifiedBy>
  <cp:revision>46</cp:revision>
  <dcterms:created xsi:type="dcterms:W3CDTF">2016-07-22T13:28:10Z</dcterms:created>
  <dcterms:modified xsi:type="dcterms:W3CDTF">2016-07-22T15:34:17Z</dcterms:modified>
</cp:coreProperties>
</file>